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49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8" r:id="rId7"/>
    <p:sldId id="262" r:id="rId8"/>
    <p:sldId id="263" r:id="rId9"/>
    <p:sldId id="265" r:id="rId10"/>
    <p:sldId id="266" r:id="rId11"/>
    <p:sldId id="267" r:id="rId12"/>
  </p:sldIdLst>
  <p:sldSz cx="9140825" cy="6854825"/>
  <p:notesSz cx="6854825" cy="9140825"/>
  <p:embeddedFontLst>
    <p:embeddedFont>
      <p:font typeface="나눔스퀘어OTF Bold" panose="020B0600000101010101" pitchFamily="34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THE명품고딕B_U" panose="02020603020101020101" pitchFamily="18" charset="-127"/>
      <p:regular r:id="rId17"/>
    </p:embeddedFont>
    <p:embeddedFont>
      <p:font typeface="나눔스퀘어OTF" panose="020B0600000101010101" pitchFamily="34" charset="-127"/>
      <p:regular r:id="rId18"/>
    </p:embeddedFont>
    <p:embeddedFont>
      <p:font typeface="THE명품고딕M" panose="02020603020101020101" pitchFamily="18" charset="-127"/>
      <p:regular r:id="rId1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3BC5"/>
    <a:srgbClr val="A66BD3"/>
    <a:srgbClr val="305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9" autoAdjust="0"/>
    <p:restoredTop sz="82471" autoAdjust="0"/>
  </p:normalViewPr>
  <p:slideViewPr>
    <p:cSldViewPr>
      <p:cViewPr varScale="1">
        <p:scale>
          <a:sx n="81" d="100"/>
          <a:sy n="81" d="100"/>
        </p:scale>
        <p:origin x="96" y="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02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5EC80-03A7-4FD8-AA32-C514F052563F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98963"/>
            <a:ext cx="5483225" cy="35988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2038"/>
            <a:ext cx="297021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3025" y="8682038"/>
            <a:ext cx="297021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47FCD-E29C-40AB-B134-F9AEF135B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9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7FCD-E29C-40AB-B134-F9AEF135BE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090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7FCD-E29C-40AB-B134-F9AEF135BE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43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7FCD-E29C-40AB-B134-F9AEF135BE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1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7FCD-E29C-40AB-B134-F9AEF135BE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4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7FCD-E29C-40AB-B134-F9AEF135BE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07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7FCD-E29C-40AB-B134-F9AEF135BE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15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47FCD-E29C-40AB-B134-F9AEF135BE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2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347FCD-E29C-40AB-B134-F9AEF135BEA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6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347FCD-E29C-40AB-B134-F9AEF135BEA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15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347FCD-E29C-40AB-B134-F9AEF135BEA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644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28838"/>
            <a:ext cx="7769225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4613"/>
            <a:ext cx="6397625" cy="175101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8C6C34-9D49-45BD-AF2D-7AD1521D7F8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6107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659028-8918-4BEF-B940-8D8E8B596AC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555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7813" y="273050"/>
            <a:ext cx="2057400" cy="585311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5613" y="273050"/>
            <a:ext cx="6019800" cy="585311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D9E473-AA6E-4095-B8E9-C46777CA5CF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7612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613" y="27305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5613" y="6213475"/>
            <a:ext cx="2133600" cy="503238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2613" y="6213475"/>
            <a:ext cx="2895600" cy="503238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1613" y="6213475"/>
            <a:ext cx="2133600" cy="503238"/>
          </a:xfrm>
        </p:spPr>
        <p:txBody>
          <a:bodyPr/>
          <a:lstStyle>
            <a:lvl1pPr>
              <a:defRPr/>
            </a:lvl1pPr>
          </a:lstStyle>
          <a:p>
            <a:fld id="{26C18F06-BB11-4FE5-AF63-EF4CD19BCB2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0169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28838"/>
            <a:ext cx="7769225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4613"/>
            <a:ext cx="6397625" cy="175101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CA498-A87F-4675-8C82-7A5888103DB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2692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798673-4588-4BB9-869E-3AF44BAA0A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297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5313"/>
            <a:ext cx="7769225" cy="13604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5125"/>
            <a:ext cx="7769225" cy="15001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995FFC-C358-4343-83D5-CF13370EB4B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441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5613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E802D-928E-44B6-A5CA-EB1A93A04C6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520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642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38600" cy="638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3288"/>
            <a:ext cx="4038600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3438" y="1535113"/>
            <a:ext cx="4040187" cy="638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3438" y="2173288"/>
            <a:ext cx="4040187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798BE-4467-4424-B556-5CC37379E19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1649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B3AEE2-6D39-4EE2-9E84-BFBC97212AF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8417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8A5081-4B01-4C1B-A04D-F1B8A8ABF71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863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309935-2A2B-4C99-B946-F4F7EDD7B25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6102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67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3463" y="273050"/>
            <a:ext cx="5110162" cy="58499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6725" cy="468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201315-1CDD-4472-8374-152A136E834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3580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799013"/>
            <a:ext cx="5483225" cy="5651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3225" cy="41132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4163"/>
            <a:ext cx="548322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C6290-2F18-4394-9226-517696C96D3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9730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4B1343-B1D6-47EB-979D-6B80AAE1D41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1673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7813" y="273050"/>
            <a:ext cx="2057400" cy="585311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5613" y="273050"/>
            <a:ext cx="6019800" cy="585311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60978-9B9C-4A73-8FA3-FDA541871BE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5533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613" y="27305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5613" y="6213475"/>
            <a:ext cx="2133600" cy="503238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2613" y="6213475"/>
            <a:ext cx="2895600" cy="503238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1613" y="6213475"/>
            <a:ext cx="2133600" cy="503238"/>
          </a:xfrm>
        </p:spPr>
        <p:txBody>
          <a:bodyPr/>
          <a:lstStyle>
            <a:lvl1pPr>
              <a:defRPr/>
            </a:lvl1pPr>
          </a:lstStyle>
          <a:p>
            <a:fld id="{26C18F06-BB11-4FE5-AF63-EF4CD19BCB2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462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5313"/>
            <a:ext cx="7769225" cy="13604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5125"/>
            <a:ext cx="7769225" cy="15001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7EA93-8B4B-409E-877D-5E5CB157DD3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164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5613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37777B-6270-40EB-AFB2-EA424F4AB0C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19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642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38600" cy="638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3288"/>
            <a:ext cx="4038600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3438" y="1535113"/>
            <a:ext cx="4040187" cy="638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3438" y="2173288"/>
            <a:ext cx="4040187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560EF0-AC37-4F5B-B237-356541FBDEA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697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097DBF-ACFE-4B64-9886-C43CC2B4406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397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4A70F7-BBFC-4EC4-91D7-4C1C175473C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815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67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3463" y="273050"/>
            <a:ext cx="5110162" cy="58499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6725" cy="468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58BF74-93E1-4E99-A0F0-B6347A70389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10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799013"/>
            <a:ext cx="5483225" cy="5651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3225" cy="41132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4163"/>
            <a:ext cx="548322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80820E-5FCB-4619-8BFF-88DDE547C1B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711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273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66" tIns="46769" rIns="89966" bIns="467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>
                <a:sym typeface="굴림" pitchFamily="50" charset="-127"/>
              </a:rPr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66" tIns="46769" rIns="89966" bIns="46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>
                <a:sym typeface="굴림" pitchFamily="50" charset="-127"/>
              </a:rPr>
              <a:t>마스터 텍스트 스타일을 편집합니다</a:t>
            </a:r>
          </a:p>
          <a:p>
            <a:pPr lvl="1"/>
            <a:r>
              <a:rPr lang="ko-KR" altLang="en-US" smtClean="0">
                <a:sym typeface="굴림" pitchFamily="50" charset="-127"/>
              </a:rPr>
              <a:t>둘째 수준</a:t>
            </a:r>
          </a:p>
          <a:p>
            <a:pPr lvl="2"/>
            <a:r>
              <a:rPr lang="ko-KR" altLang="en-US" smtClean="0">
                <a:sym typeface="굴림" pitchFamily="50" charset="-127"/>
              </a:rPr>
              <a:t>셋째 수준</a:t>
            </a:r>
          </a:p>
          <a:p>
            <a:pPr lvl="3"/>
            <a:r>
              <a:rPr lang="ko-KR" altLang="en-US" smtClean="0">
                <a:sym typeface="굴림" pitchFamily="50" charset="-127"/>
              </a:rPr>
              <a:t>넷째 수준</a:t>
            </a:r>
          </a:p>
          <a:p>
            <a:pPr lvl="4"/>
            <a:r>
              <a:rPr lang="ko-KR" altLang="en-US" smtClean="0">
                <a:sym typeface="굴림" pitchFamily="50" charset="-127"/>
              </a:rPr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5613" y="6213475"/>
            <a:ext cx="21336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449263" indent="-449263" algn="ctr">
              <a:lnSpc>
                <a:spcPct val="110000"/>
              </a:lnSpc>
              <a:defRPr sz="1400">
                <a:latin typeface="+mn-lt"/>
                <a:ea typeface="+mn-ea"/>
              </a:defRPr>
            </a:lvl1pPr>
          </a:lstStyle>
          <a:p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2613" y="6213475"/>
            <a:ext cx="28956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449263" indent="-449263" algn="ctr">
              <a:lnSpc>
                <a:spcPct val="110000"/>
              </a:lnSpc>
              <a:defRPr sz="1400">
                <a:latin typeface="+mn-lt"/>
                <a:ea typeface="+mn-ea"/>
              </a:defRPr>
            </a:lvl1pPr>
          </a:lstStyle>
          <a:p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213475"/>
            <a:ext cx="21336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449263" indent="-449263" algn="ctr">
              <a:lnSpc>
                <a:spcPct val="110000"/>
              </a:lnSpc>
              <a:defRPr sz="1400">
                <a:latin typeface="+mn-lt"/>
                <a:ea typeface="+mn-ea"/>
              </a:defRPr>
            </a:lvl1pPr>
          </a:lstStyle>
          <a:p>
            <a:fld id="{40FE9E62-15CF-4A83-96A2-13E9CC81AFE9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2" r:id="rId12"/>
  </p:sldLayoutIdLst>
  <p:txStyles>
    <p:titleStyle>
      <a:lvl1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굴림" pitchFamily="50" charset="-127"/>
        </a:defRPr>
      </a:lvl1pPr>
      <a:lvl2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2pPr>
      <a:lvl3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3pPr>
      <a:lvl4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4pPr>
      <a:lvl5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9pPr>
    </p:titleStyle>
    <p:bodyStyle>
      <a:lvl1pPr marL="342900" indent="-3429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굴림" pitchFamily="50" charset="-127"/>
        </a:defRPr>
      </a:lvl1pPr>
      <a:lvl2pPr marL="742950" indent="-28575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굴림" pitchFamily="50" charset="-127"/>
        </a:defRPr>
      </a:lvl2pPr>
      <a:lvl3pPr marL="1143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굴림" pitchFamily="50" charset="-127"/>
        </a:defRPr>
      </a:lvl3pPr>
      <a:lvl4pPr marL="1600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4pPr>
      <a:lvl5pPr marL="20574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273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66" tIns="46769" rIns="89966" bIns="467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>
                <a:sym typeface="굴림" pitchFamily="50" charset="-127"/>
              </a:rPr>
              <a:t>마스터 제목 스타일 편집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66" tIns="46769" rIns="89966" bIns="46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>
                <a:sym typeface="굴림" pitchFamily="50" charset="-127"/>
              </a:rPr>
              <a:t>마스터 텍스트 스타일을 편집합니다</a:t>
            </a:r>
          </a:p>
          <a:p>
            <a:pPr lvl="1"/>
            <a:r>
              <a:rPr lang="ko-KR" altLang="en-US" smtClean="0">
                <a:sym typeface="굴림" pitchFamily="50" charset="-127"/>
              </a:rPr>
              <a:t>둘째 수준</a:t>
            </a:r>
          </a:p>
          <a:p>
            <a:pPr lvl="2"/>
            <a:r>
              <a:rPr lang="ko-KR" altLang="en-US" smtClean="0">
                <a:sym typeface="굴림" pitchFamily="50" charset="-127"/>
              </a:rPr>
              <a:t>셋째 수준</a:t>
            </a:r>
          </a:p>
          <a:p>
            <a:pPr lvl="3"/>
            <a:r>
              <a:rPr lang="ko-KR" altLang="en-US" smtClean="0">
                <a:sym typeface="굴림" pitchFamily="50" charset="-127"/>
              </a:rPr>
              <a:t>넷째 수준</a:t>
            </a:r>
          </a:p>
          <a:p>
            <a:pPr lvl="4"/>
            <a:r>
              <a:rPr lang="ko-KR" altLang="en-US" smtClean="0">
                <a:sym typeface="굴림" pitchFamily="50" charset="-127"/>
              </a:rPr>
              <a:t>다섯째 수준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5613" y="6213475"/>
            <a:ext cx="21336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449263" indent="-449263" algn="ctr">
              <a:lnSpc>
                <a:spcPct val="110000"/>
              </a:lnSpc>
              <a:defRPr sz="1400">
                <a:latin typeface="+mn-lt"/>
                <a:ea typeface="+mn-ea"/>
              </a:defRPr>
            </a:lvl1pPr>
          </a:lstStyle>
          <a:p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2613" y="6213475"/>
            <a:ext cx="28956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449263" indent="-449263" algn="ctr">
              <a:lnSpc>
                <a:spcPct val="110000"/>
              </a:lnSpc>
              <a:defRPr sz="1400">
                <a:latin typeface="+mn-lt"/>
                <a:ea typeface="+mn-ea"/>
              </a:defRPr>
            </a:lvl1pPr>
          </a:lstStyle>
          <a:p>
            <a:endParaRPr lang="en-US" altLang="ko-KR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213475"/>
            <a:ext cx="21336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449263" indent="-449263" algn="ctr">
              <a:lnSpc>
                <a:spcPct val="110000"/>
              </a:lnSpc>
              <a:defRPr sz="1400">
                <a:latin typeface="+mn-lt"/>
                <a:ea typeface="+mn-ea"/>
              </a:defRPr>
            </a:lvl1pPr>
          </a:lstStyle>
          <a:p>
            <a:fld id="{8BD8CB52-9257-4119-ADFB-0AE97E31130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굴림" pitchFamily="50" charset="-127"/>
        </a:defRPr>
      </a:lvl1pPr>
      <a:lvl2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2pPr>
      <a:lvl3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3pPr>
      <a:lvl4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4pPr>
      <a:lvl5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굴림" pitchFamily="50" charset="-127"/>
          <a:ea typeface="굴림" pitchFamily="50" charset="-127"/>
          <a:sym typeface="굴림" pitchFamily="50" charset="-127"/>
        </a:defRPr>
      </a:lvl9pPr>
    </p:titleStyle>
    <p:bodyStyle>
      <a:lvl1pPr marL="342900" indent="-3429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굴림" pitchFamily="50" charset="-127"/>
        </a:defRPr>
      </a:lvl1pPr>
      <a:lvl2pPr marL="742950" indent="-28575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굴림" pitchFamily="50" charset="-127"/>
        </a:defRPr>
      </a:lvl2pPr>
      <a:lvl3pPr marL="1143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굴림" pitchFamily="50" charset="-127"/>
        </a:defRPr>
      </a:lvl3pPr>
      <a:lvl4pPr marL="1600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4pPr>
      <a:lvl5pPr marL="20574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194148" y="2836985"/>
            <a:ext cx="5401641" cy="1166267"/>
          </a:xfrm>
          <a:ln/>
        </p:spPr>
        <p:txBody>
          <a:bodyPr lIns="91417" tIns="45708" rIns="91417" bIns="45708"/>
          <a:lstStyle/>
          <a:p>
            <a:pPr algn="l">
              <a:lnSpc>
                <a:spcPct val="100000"/>
              </a:lnSpc>
            </a:pPr>
            <a:r>
              <a:rPr lang="en-US" altLang="ko-KR" sz="3600" dirty="0" smtClean="0">
                <a:solidFill>
                  <a:srgbClr val="000000"/>
                </a:solidFill>
                <a:latin typeface="나눔스퀘어OTF Bold" pitchFamily="34" charset="-127"/>
                <a:ea typeface="나눔스퀘어OTF Bold" pitchFamily="34" charset="-127"/>
              </a:rPr>
              <a:t>Conversational Platform</a:t>
            </a:r>
            <a:endParaRPr lang="en-US" altLang="ko-KR" sz="3600" dirty="0">
              <a:solidFill>
                <a:srgbClr val="000000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17" y="3139132"/>
            <a:ext cx="5619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282380" y="5253083"/>
            <a:ext cx="1080119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r>
              <a:rPr lang="ko-KR" altLang="en-US" smtClean="0">
                <a:solidFill>
                  <a:srgbClr val="808080"/>
                </a:solidFill>
                <a:latin typeface="나눔스퀘어OTF" pitchFamily="34" charset="-127"/>
                <a:ea typeface="나눔스퀘어OTF" pitchFamily="34" charset="-127"/>
              </a:rPr>
              <a:t>김유진</a:t>
            </a:r>
            <a:endParaRPr lang="en-US" altLang="ko-KR" dirty="0">
              <a:solidFill>
                <a:srgbClr val="808080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634308" y="3024310"/>
            <a:ext cx="2808312" cy="950219"/>
          </a:xfrm>
          <a:ln/>
        </p:spPr>
        <p:txBody>
          <a:bodyPr lIns="91417" tIns="45708" rIns="91417" bIns="45708"/>
          <a:lstStyle/>
          <a:p>
            <a:pPr algn="l">
              <a:lnSpc>
                <a:spcPct val="100000"/>
              </a:lnSpc>
            </a:pPr>
            <a:r>
              <a:rPr lang="en-US" altLang="ko-KR" sz="3600" dirty="0" smtClean="0">
                <a:solidFill>
                  <a:srgbClr val="000000"/>
                </a:solidFill>
                <a:latin typeface="나눔스퀘어OTF Bold" pitchFamily="34" charset="-127"/>
                <a:ea typeface="나눔스퀘어OTF Bold" pitchFamily="34" charset="-127"/>
              </a:rPr>
              <a:t>Thank you</a:t>
            </a:r>
            <a:endParaRPr lang="en-US" altLang="ko-KR" sz="3600" dirty="0">
              <a:solidFill>
                <a:srgbClr val="000000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236" y="3211388"/>
            <a:ext cx="5619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0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-207963"/>
            <a:ext cx="4548188" cy="740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2452688"/>
            <a:ext cx="5257800" cy="1025525"/>
          </a:xfrm>
          <a:prstGeom prst="rect">
            <a:avLst/>
          </a:prstGeom>
          <a:noFill/>
          <a:ln>
            <a:noFill/>
          </a:ln>
          <a:effectLst>
            <a:outerShdw dist="76126" dir="8098212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3754438"/>
            <a:ext cx="5257800" cy="1025525"/>
          </a:xfrm>
          <a:prstGeom prst="rect">
            <a:avLst/>
          </a:prstGeom>
          <a:noFill/>
          <a:ln>
            <a:noFill/>
          </a:ln>
          <a:effectLst>
            <a:outerShdw dist="76181" dir="54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150938"/>
            <a:ext cx="5257800" cy="1025525"/>
          </a:xfrm>
          <a:prstGeom prst="rect">
            <a:avLst/>
          </a:prstGeom>
          <a:noFill/>
          <a:ln>
            <a:noFill/>
          </a:ln>
          <a:effectLst>
            <a:outerShdw dist="76126" dir="8098212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5057775"/>
            <a:ext cx="5257800" cy="1025525"/>
          </a:xfrm>
          <a:prstGeom prst="rect">
            <a:avLst/>
          </a:prstGeom>
          <a:noFill/>
          <a:ln>
            <a:noFill/>
          </a:ln>
          <a:effectLst>
            <a:outerShdw dist="76181" dir="54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6437313" y="215900"/>
            <a:ext cx="22717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r>
              <a:rPr lang="en-US" altLang="ko-KR">
                <a:solidFill>
                  <a:srgbClr val="808080"/>
                </a:solidFill>
                <a:latin typeface="나눔스퀘어OTF" pitchFamily="34" charset="-127"/>
                <a:ea typeface="나눔스퀘어OTF" pitchFamily="34" charset="-127"/>
              </a:rPr>
              <a:t>CONTENTS</a:t>
            </a:r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49" y="215900"/>
            <a:ext cx="366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8" name="Rectangle 12"/>
          <p:cNvSpPr>
            <a:spLocks noChangeArrowheads="1"/>
          </p:cNvSpPr>
          <p:nvPr/>
        </p:nvSpPr>
        <p:spPr bwMode="white">
          <a:xfrm>
            <a:off x="3590925" y="1476375"/>
            <a:ext cx="935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>
            <a:spAutoFit/>
          </a:bodyPr>
          <a:lstStyle/>
          <a:p>
            <a:r>
              <a:rPr lang="en-US" altLang="ko-KR" sz="1800" b="1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01</a:t>
            </a:r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white">
          <a:xfrm>
            <a:off x="3563938" y="2792413"/>
            <a:ext cx="935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>
            <a:spAutoFit/>
          </a:bodyPr>
          <a:lstStyle/>
          <a:p>
            <a:r>
              <a:rPr lang="en-US" altLang="ko-KR" sz="1800" b="1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02</a:t>
            </a:r>
          </a:p>
        </p:txBody>
      </p:sp>
      <p:sp>
        <p:nvSpPr>
          <p:cNvPr id="4110" name="Rectangle 14"/>
          <p:cNvSpPr>
            <a:spLocks noChangeArrowheads="1"/>
          </p:cNvSpPr>
          <p:nvPr/>
        </p:nvSpPr>
        <p:spPr bwMode="white">
          <a:xfrm>
            <a:off x="3559175" y="4064000"/>
            <a:ext cx="935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>
            <a:spAutoFit/>
          </a:bodyPr>
          <a:lstStyle/>
          <a:p>
            <a:r>
              <a:rPr lang="en-US" altLang="ko-KR" sz="1800" b="1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03</a:t>
            </a:r>
          </a:p>
        </p:txBody>
      </p:sp>
      <p:sp>
        <p:nvSpPr>
          <p:cNvPr id="4111" name="Rectangle 15"/>
          <p:cNvSpPr>
            <a:spLocks noChangeArrowheads="1"/>
          </p:cNvSpPr>
          <p:nvPr/>
        </p:nvSpPr>
        <p:spPr bwMode="white">
          <a:xfrm>
            <a:off x="3525838" y="5362575"/>
            <a:ext cx="9350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>
            <a:spAutoFit/>
          </a:bodyPr>
          <a:lstStyle/>
          <a:p>
            <a:r>
              <a:rPr lang="en-US" altLang="ko-KR" sz="1800" b="1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04</a:t>
            </a:r>
          </a:p>
        </p:txBody>
      </p:sp>
      <p:sp>
        <p:nvSpPr>
          <p:cNvPr id="4112" name="Rectangle 16"/>
          <p:cNvSpPr>
            <a:spLocks noChangeArrowheads="1"/>
          </p:cNvSpPr>
          <p:nvPr/>
        </p:nvSpPr>
        <p:spPr bwMode="auto">
          <a:xfrm>
            <a:off x="4567238" y="2627313"/>
            <a:ext cx="3531566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r>
              <a:rPr lang="en-US" altLang="ko-KR" sz="1600" dirty="0" smtClean="0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Conversational Platform </a:t>
            </a:r>
            <a:r>
              <a:rPr lang="ko-KR" altLang="en-US" sz="1800" dirty="0" smtClean="0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시스템</a:t>
            </a:r>
            <a:endParaRPr lang="en-US" altLang="ko-KR" sz="1800" dirty="0">
              <a:solidFill>
                <a:srgbClr val="F2F2F2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4567237" y="1331913"/>
            <a:ext cx="3336925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r>
              <a:rPr lang="en-US" altLang="ko-KR" sz="1800" dirty="0" smtClean="0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Conversational </a:t>
            </a:r>
            <a:r>
              <a:rPr lang="en-US" altLang="ko-KR" sz="1800" smtClean="0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Platform  </a:t>
            </a:r>
            <a:r>
              <a:rPr lang="ko-KR" altLang="en-US" sz="1800" dirty="0" smtClean="0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소개</a:t>
            </a:r>
            <a:endParaRPr lang="en-US" altLang="ko-KR" sz="1800" dirty="0">
              <a:solidFill>
                <a:srgbClr val="F2F2F2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4567238" y="3930650"/>
            <a:ext cx="2989262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r>
              <a:rPr lang="ko-KR" altLang="en-US" sz="1800" dirty="0" smtClean="0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자연어 처리 </a:t>
            </a:r>
            <a:endParaRPr lang="en-US" altLang="ko-KR" sz="1800" dirty="0">
              <a:solidFill>
                <a:srgbClr val="F2F2F2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4118" name="Rectangle 22"/>
          <p:cNvSpPr>
            <a:spLocks noChangeArrowheads="1"/>
          </p:cNvSpPr>
          <p:nvPr/>
        </p:nvSpPr>
        <p:spPr bwMode="auto">
          <a:xfrm>
            <a:off x="4567237" y="5233988"/>
            <a:ext cx="3271837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r>
              <a:rPr lang="en-US" altLang="ko-KR" sz="1600" dirty="0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Conversational Platform </a:t>
            </a:r>
            <a:r>
              <a:rPr lang="ko-KR" altLang="en-US" sz="1600" dirty="0" smtClean="0">
                <a:solidFill>
                  <a:srgbClr val="F2F2F2"/>
                </a:solidFill>
                <a:latin typeface="나눔스퀘어OTF" pitchFamily="34" charset="-127"/>
                <a:ea typeface="나눔스퀘어OTF" pitchFamily="34" charset="-127"/>
              </a:rPr>
              <a:t>활용 분야</a:t>
            </a:r>
            <a:endParaRPr lang="en-US" altLang="ko-KR" sz="1600" dirty="0">
              <a:solidFill>
                <a:srgbClr val="F2F2F2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620713" y="169863"/>
            <a:ext cx="233362" cy="233362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889000" y="287338"/>
            <a:ext cx="477838" cy="476250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546225" y="741363"/>
            <a:ext cx="7126288" cy="22225"/>
          </a:xfrm>
          <a:prstGeom prst="rect">
            <a:avLst/>
          </a:prstGeom>
          <a:solidFill>
            <a:srgbClr val="D2EBEE"/>
          </a:solidFill>
          <a:ln>
            <a:noFill/>
          </a:ln>
          <a:effectLst>
            <a:outerShdw sy="-50000" kx="-2453608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546225" y="279400"/>
            <a:ext cx="71262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r>
              <a:rPr lang="en-US" altLang="ko-KR" dirty="0" smtClean="0">
                <a:solidFill>
                  <a:srgbClr val="808080"/>
                </a:solidFill>
                <a:latin typeface="나눔스퀘어OTF" pitchFamily="34" charset="-127"/>
                <a:ea typeface="나눔스퀘어OTF" pitchFamily="34" charset="-127"/>
              </a:rPr>
              <a:t>Conversational Platform</a:t>
            </a:r>
            <a:endParaRPr lang="en-US" altLang="ko-KR" dirty="0">
              <a:solidFill>
                <a:srgbClr val="808080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676" y="1322486"/>
            <a:ext cx="5196309" cy="11321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b="20066"/>
          <a:stretch/>
        </p:blipFill>
        <p:spPr>
          <a:xfrm>
            <a:off x="1546225" y="2923356"/>
            <a:ext cx="1944068" cy="2007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12671" b="981"/>
          <a:stretch/>
        </p:blipFill>
        <p:spPr>
          <a:xfrm>
            <a:off x="2082675" y="1195163"/>
            <a:ext cx="5196309" cy="1512169"/>
          </a:xfrm>
          <a:prstGeom prst="rect">
            <a:avLst/>
          </a:prstGeom>
        </p:spPr>
      </p:pic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643930" y="5206317"/>
            <a:ext cx="1728193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Conversatioanl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 System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516" y="3167070"/>
            <a:ext cx="2046150" cy="1572264"/>
          </a:xfrm>
          <a:prstGeom prst="rect">
            <a:avLst/>
          </a:prstGeom>
        </p:spPr>
      </p:pic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5705144" y="5116787"/>
            <a:ext cx="1728193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algn="ctr"/>
            <a:r>
              <a:rPr lang="en-US" altLang="ko-KR" sz="1600" dirty="0" err="1" smtClean="0">
                <a:solidFill>
                  <a:srgbClr val="305D94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Conversatioanl</a:t>
            </a:r>
            <a:r>
              <a:rPr lang="en-US" altLang="ko-KR" sz="1600" dirty="0" smtClean="0">
                <a:solidFill>
                  <a:srgbClr val="305D94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 Platform</a:t>
            </a:r>
            <a:endParaRPr lang="en-US" altLang="ko-KR" sz="1600" dirty="0">
              <a:solidFill>
                <a:srgbClr val="305D94"/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620713" y="169863"/>
            <a:ext cx="233362" cy="233362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889000" y="287338"/>
            <a:ext cx="477838" cy="476250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546225" y="741363"/>
            <a:ext cx="7126288" cy="22225"/>
          </a:xfrm>
          <a:prstGeom prst="rect">
            <a:avLst/>
          </a:prstGeom>
          <a:solidFill>
            <a:srgbClr val="D2EBEE"/>
          </a:solidFill>
          <a:ln>
            <a:noFill/>
          </a:ln>
          <a:effectLst>
            <a:outerShdw sy="-50000" kx="-2453608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546225" y="279400"/>
            <a:ext cx="71262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r>
              <a:rPr lang="en-US" altLang="ko-KR" dirty="0" smtClean="0">
                <a:solidFill>
                  <a:srgbClr val="808080"/>
                </a:solidFill>
                <a:latin typeface="나눔스퀘어OTF" pitchFamily="34" charset="-127"/>
                <a:ea typeface="나눔스퀘어OTF" pitchFamily="34" charset="-127"/>
              </a:rPr>
              <a:t>Conversational Platform</a:t>
            </a:r>
            <a:endParaRPr lang="en-US" altLang="ko-KR" dirty="0">
              <a:solidFill>
                <a:srgbClr val="808080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744" y="1089302"/>
            <a:ext cx="4095750" cy="2505075"/>
          </a:xfrm>
          <a:prstGeom prst="rect">
            <a:avLst/>
          </a:prstGeom>
        </p:spPr>
      </p:pic>
      <p:pic>
        <p:nvPicPr>
          <p:cNvPr id="1026" name="Picture 2" descr="&amp;quot;물에 빠진 저를 '시리'가 구해줬어요&amp;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38" y="4179065"/>
            <a:ext cx="2897125" cy="16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906405" y="5885214"/>
            <a:ext cx="1728193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Apple  ‘Siri’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984" y="4151980"/>
            <a:ext cx="2459993" cy="1640503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3906901" y="5874972"/>
            <a:ext cx="1728193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Amazon  ‘Alexa’/’Echo’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6617494" y="5885214"/>
            <a:ext cx="2149444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Microsoft  ‘Cortana’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63" y="4151980"/>
            <a:ext cx="2817889" cy="16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6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620713" y="169863"/>
            <a:ext cx="233362" cy="233362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889000" y="287338"/>
            <a:ext cx="477838" cy="476250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546225" y="741363"/>
            <a:ext cx="7126288" cy="22225"/>
          </a:xfrm>
          <a:prstGeom prst="rect">
            <a:avLst/>
          </a:prstGeom>
          <a:solidFill>
            <a:srgbClr val="D2EBEE"/>
          </a:solidFill>
          <a:ln>
            <a:noFill/>
          </a:ln>
          <a:effectLst>
            <a:outerShdw sy="-50000" kx="-2453608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546225" y="279400"/>
            <a:ext cx="71262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r>
              <a:rPr lang="en-US" altLang="ko-KR" dirty="0" smtClean="0">
                <a:solidFill>
                  <a:srgbClr val="808080"/>
                </a:solidFill>
                <a:latin typeface="나눔스퀘어OTF" pitchFamily="34" charset="-127"/>
                <a:ea typeface="나눔스퀘어OTF" pitchFamily="34" charset="-127"/>
              </a:rPr>
              <a:t>Conversational Platform</a:t>
            </a:r>
            <a:endParaRPr lang="en-US" altLang="ko-KR" dirty="0">
              <a:solidFill>
                <a:srgbClr val="808080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751900" y="1517177"/>
            <a:ext cx="3100520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[ Transactional bots ]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</p:txBody>
      </p:sp>
      <p:pic>
        <p:nvPicPr>
          <p:cNvPr id="2" name="Picture 2" descr="transactional bots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2"/>
          <a:stretch/>
        </p:blipFill>
        <p:spPr bwMode="auto">
          <a:xfrm>
            <a:off x="249932" y="2164235"/>
            <a:ext cx="4104456" cy="31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945569" y="1521601"/>
            <a:ext cx="3100520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-&gt;  Design Process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4354388" y="2168658"/>
            <a:ext cx="4784850" cy="313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Quality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 : </a:t>
            </a:r>
            <a:r>
              <a:rPr lang="en-US" altLang="ko-K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say things that are true</a:t>
            </a:r>
          </a:p>
          <a:p>
            <a:endParaRPr lang="en-US" altLang="ko-KR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Quantity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 : </a:t>
            </a:r>
            <a:r>
              <a:rPr lang="en-US" altLang="ko-K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say only as much as is needed</a:t>
            </a:r>
          </a:p>
          <a:p>
            <a:endParaRPr lang="en-US" altLang="ko-KR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Relation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 : </a:t>
            </a:r>
            <a:r>
              <a:rPr lang="en-US" altLang="ko-K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keep things relevant</a:t>
            </a:r>
          </a:p>
          <a:p>
            <a:endParaRPr lang="en-US" altLang="ko-KR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Manner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 </a:t>
            </a:r>
            <a:r>
              <a:rPr lang="en-US" altLang="ko-K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: get to the point, and avoid 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 </a:t>
            </a:r>
            <a:r>
              <a:rPr lang="en-US" altLang="ko-K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               obscurity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7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620713" y="169863"/>
            <a:ext cx="233362" cy="233362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889000" y="287338"/>
            <a:ext cx="477838" cy="476250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546225" y="741363"/>
            <a:ext cx="7126288" cy="22225"/>
          </a:xfrm>
          <a:prstGeom prst="rect">
            <a:avLst/>
          </a:prstGeom>
          <a:solidFill>
            <a:srgbClr val="D2EBEE"/>
          </a:solidFill>
          <a:ln>
            <a:noFill/>
          </a:ln>
          <a:effectLst>
            <a:outerShdw sy="-50000" kx="-2453608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546225" y="279400"/>
            <a:ext cx="71262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r>
              <a:rPr lang="en-US" altLang="ko-KR" dirty="0" smtClean="0">
                <a:solidFill>
                  <a:srgbClr val="808080"/>
                </a:solidFill>
                <a:latin typeface="나눔스퀘어OTF" pitchFamily="34" charset="-127"/>
                <a:ea typeface="나눔스퀘어OTF" pitchFamily="34" charset="-127"/>
              </a:rPr>
              <a:t>Conversational Platform</a:t>
            </a:r>
            <a:endParaRPr lang="en-US" altLang="ko-KR" dirty="0">
              <a:solidFill>
                <a:srgbClr val="808080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575882" y="1050926"/>
            <a:ext cx="1728193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자연어 처리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THE명품고딕B_U" panose="02020603020101020101" pitchFamily="18" charset="-127"/>
              <a:ea typeface="THE명품고딕B_U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108" y="1546598"/>
            <a:ext cx="5688483" cy="2334418"/>
          </a:xfrm>
          <a:prstGeom prst="rect">
            <a:avLst/>
          </a:prstGeom>
        </p:spPr>
      </p:pic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2906316" y="5559125"/>
            <a:ext cx="3600400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[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자연어 기반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대화처리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 기술 방식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226" y="3881015"/>
            <a:ext cx="6264546" cy="16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620713" y="169863"/>
            <a:ext cx="233362" cy="233362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굴림"/>
              <a:cs typeface="Arial" pitchFamily="34" charset="0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889000" y="287338"/>
            <a:ext cx="477838" cy="476250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굴림"/>
              <a:cs typeface="Arial" pitchFamily="34" charset="0"/>
            </a:endParaRP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546225" y="741363"/>
            <a:ext cx="7126288" cy="22225"/>
          </a:xfrm>
          <a:prstGeom prst="rect">
            <a:avLst/>
          </a:prstGeom>
          <a:solidFill>
            <a:srgbClr val="D2EBEE"/>
          </a:solidFill>
          <a:ln>
            <a:noFill/>
          </a:ln>
          <a:effectLst>
            <a:outerShdw sy="-50000" kx="-2453608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굴림"/>
              <a:cs typeface="Arial" pitchFamily="34" charset="0"/>
            </a:endParaRP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546225" y="279400"/>
            <a:ext cx="71262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나눔스퀘어OTF" pitchFamily="34" charset="-127"/>
                <a:ea typeface="나눔스퀘어OTF" pitchFamily="34" charset="-127"/>
                <a:cs typeface="Arial" pitchFamily="34" charset="0"/>
              </a:rPr>
              <a:t>Conversational Platform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나눔스퀘어OTF" pitchFamily="34" charset="-127"/>
              <a:ea typeface="나눔스퀘어OTF" pitchFamily="34" charset="-127"/>
              <a:cs typeface="Arial" pitchFamily="34" charset="0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127919" y="1178798"/>
            <a:ext cx="3186959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HE명품고딕B_U" panose="02020603020101020101" pitchFamily="18" charset="-127"/>
                <a:ea typeface="THE명품고딕B_U" panose="02020603020101020101" pitchFamily="18" charset="-127"/>
                <a:cs typeface="Arial" pitchFamily="34" charset="0"/>
              </a:rPr>
              <a:t>자연어 처리 시스템 구성도</a:t>
            </a:r>
            <a:endParaRPr kumimoji="1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HE명품고딕B_U" panose="02020603020101020101" pitchFamily="18" charset="-127"/>
              <a:ea typeface="THE명품고딕B_U" panose="02020603020101020101" pitchFamily="18" charset="-127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1871"/>
          <a:stretch/>
        </p:blipFill>
        <p:spPr>
          <a:xfrm>
            <a:off x="1366838" y="1826498"/>
            <a:ext cx="6552728" cy="318509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4786436" y="4579540"/>
            <a:ext cx="0" cy="57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164490" y="5163616"/>
            <a:ext cx="1243891" cy="357316"/>
          </a:xfrm>
          <a:prstGeom prst="rect">
            <a:avLst/>
          </a:prstGeom>
          <a:noFill/>
          <a:ln w="28575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 err="1" smtClean="0">
                <a:solidFill>
                  <a:srgbClr val="8A3BC5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중의성</a:t>
            </a:r>
            <a:r>
              <a:rPr lang="ko-KR" altLang="en-US" sz="1600" u="sng" dirty="0" smtClean="0">
                <a:solidFill>
                  <a:srgbClr val="8A3BC5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해소</a:t>
            </a:r>
            <a:endParaRPr lang="ko-KR" altLang="en-US" sz="1600" u="sng" dirty="0">
              <a:solidFill>
                <a:srgbClr val="8A3BC5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2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620713" y="169863"/>
            <a:ext cx="233362" cy="233362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굴림"/>
              <a:cs typeface="Arial" pitchFamily="34" charset="0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889000" y="287338"/>
            <a:ext cx="477838" cy="476250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굴림"/>
              <a:cs typeface="Arial" pitchFamily="34" charset="0"/>
            </a:endParaRP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546225" y="741363"/>
            <a:ext cx="7126288" cy="22225"/>
          </a:xfrm>
          <a:prstGeom prst="rect">
            <a:avLst/>
          </a:prstGeom>
          <a:solidFill>
            <a:srgbClr val="D2EBEE"/>
          </a:solidFill>
          <a:ln>
            <a:noFill/>
          </a:ln>
          <a:effectLst>
            <a:outerShdw sy="-50000" kx="-2453608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굴림"/>
              <a:cs typeface="Arial" pitchFamily="34" charset="0"/>
            </a:endParaRP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546225" y="279400"/>
            <a:ext cx="71262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나눔스퀘어OTF" pitchFamily="34" charset="-127"/>
                <a:ea typeface="나눔스퀘어OTF" pitchFamily="34" charset="-127"/>
                <a:cs typeface="Arial" pitchFamily="34" charset="0"/>
              </a:rPr>
              <a:t>Conversational Platform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나눔스퀘어OTF" pitchFamily="34" charset="-127"/>
              <a:ea typeface="나눔스퀘어OTF" pitchFamily="34" charset="-127"/>
              <a:cs typeface="Arial" pitchFamily="34" charset="0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2050132" y="5765529"/>
            <a:ext cx="1875766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HE명품고딕B_U" panose="02020603020101020101" pitchFamily="18" charset="-127"/>
                <a:ea typeface="THE명품고딕B_U" panose="02020603020101020101" pitchFamily="18" charset="-127"/>
                <a:cs typeface="Arial" pitchFamily="34" charset="0"/>
              </a:rPr>
              <a:t>[ </a:t>
            </a:r>
            <a:r>
              <a:rPr kumimoji="1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HE명품고딕B_U" panose="02020603020101020101" pitchFamily="18" charset="-127"/>
                <a:ea typeface="THE명품고딕B_U" panose="02020603020101020101" pitchFamily="18" charset="-127"/>
                <a:cs typeface="Arial" pitchFamily="34" charset="0"/>
              </a:rPr>
              <a:t>대화 문맥 </a:t>
            </a:r>
            <a:r>
              <a:rPr kumimoji="1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HE명품고딕B_U" panose="02020603020101020101" pitchFamily="18" charset="-127"/>
                <a:ea typeface="THE명품고딕B_U" panose="02020603020101020101" pitchFamily="18" charset="-127"/>
                <a:cs typeface="Arial" pitchFamily="34" charset="0"/>
              </a:rPr>
              <a:t>]</a:t>
            </a:r>
            <a:r>
              <a:rPr kumimoji="1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HE명품고딕B_U" panose="02020603020101020101" pitchFamily="18" charset="-127"/>
                <a:ea typeface="THE명품고딕B_U" panose="02020603020101020101" pitchFamily="18" charset="-127"/>
                <a:cs typeface="Arial" pitchFamily="34" charset="0"/>
              </a:rPr>
              <a:t>  </a:t>
            </a:r>
            <a:endParaRPr kumimoji="1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HE명품고딕B_U" panose="02020603020101020101" pitchFamily="18" charset="-127"/>
              <a:ea typeface="THE명품고딕B_U" panose="02020603020101020101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00" y="1951612"/>
            <a:ext cx="5658826" cy="3779709"/>
          </a:xfrm>
          <a:prstGeom prst="rect">
            <a:avLst/>
          </a:prstGeom>
        </p:spPr>
      </p:pic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062717" y="5765529"/>
            <a:ext cx="2256408" cy="49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HE명품고딕B_U" panose="02020603020101020101" pitchFamily="18" charset="-127"/>
                <a:ea typeface="THE명품고딕B_U" panose="02020603020101020101" pitchFamily="18" charset="-127"/>
                <a:cs typeface="Arial" pitchFamily="34" charset="0"/>
              </a:rPr>
              <a:t>[ </a:t>
            </a:r>
            <a:r>
              <a:rPr kumimoji="1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HE명품고딕B_U" panose="02020603020101020101" pitchFamily="18" charset="-127"/>
                <a:ea typeface="THE명품고딕B_U" panose="02020603020101020101" pitchFamily="18" charset="-127"/>
                <a:cs typeface="Arial" pitchFamily="34" charset="0"/>
              </a:rPr>
              <a:t>대화 문맥 </a:t>
            </a:r>
            <a:r>
              <a:rPr lang="en-US" altLang="ko-KR" sz="20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DB ]</a:t>
            </a:r>
            <a:r>
              <a:rPr kumimoji="1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HE명품고딕B_U" panose="02020603020101020101" pitchFamily="18" charset="-127"/>
                <a:ea typeface="THE명품고딕B_U" panose="02020603020101020101" pitchFamily="18" charset="-127"/>
                <a:cs typeface="Arial" pitchFamily="34" charset="0"/>
              </a:rPr>
              <a:t> </a:t>
            </a:r>
            <a:endParaRPr kumimoji="1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HE명품고딕B_U" panose="02020603020101020101" pitchFamily="18" charset="-127"/>
              <a:ea typeface="THE명품고딕B_U" panose="02020603020101020101" pitchFamily="18" charset="-127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75" y="1943376"/>
            <a:ext cx="5636253" cy="376463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2140" y="1227362"/>
            <a:ext cx="1353105" cy="3869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생략복원</a:t>
            </a:r>
            <a:endParaRPr lang="ko-KR" altLang="en-US" sz="2000" dirty="0">
              <a:solidFill>
                <a:schemeClr val="bg1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367" y="1942386"/>
            <a:ext cx="5723854" cy="382314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167912" y="1227362"/>
            <a:ext cx="1455446" cy="3869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중의성</a:t>
            </a:r>
            <a:r>
              <a:rPr lang="ko-KR" altLang="en-US" sz="2000" dirty="0" smtClean="0">
                <a:solidFill>
                  <a:schemeClr val="bg1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해결</a:t>
            </a:r>
            <a:endParaRPr lang="ko-KR" altLang="en-US" sz="2000" dirty="0">
              <a:solidFill>
                <a:schemeClr val="bg1"/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8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620713" y="169863"/>
            <a:ext cx="233362" cy="233362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굴림"/>
              <a:cs typeface="Arial" pitchFamily="34" charset="0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889000" y="287338"/>
            <a:ext cx="477838" cy="476250"/>
          </a:xfrm>
          <a:prstGeom prst="ellipse">
            <a:avLst/>
          </a:prstGeom>
          <a:solidFill>
            <a:srgbClr val="D2EB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굴림"/>
              <a:cs typeface="Arial" pitchFamily="34" charset="0"/>
            </a:endParaRP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546225" y="741363"/>
            <a:ext cx="7126288" cy="22225"/>
          </a:xfrm>
          <a:prstGeom prst="rect">
            <a:avLst/>
          </a:prstGeom>
          <a:solidFill>
            <a:srgbClr val="D2EBEE"/>
          </a:solidFill>
          <a:ln>
            <a:noFill/>
          </a:ln>
          <a:effectLst>
            <a:outerShdw sy="-50000" kx="-2453608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89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굴림"/>
              <a:cs typeface="Arial" pitchFamily="34" charset="0"/>
            </a:endParaRP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546225" y="279400"/>
            <a:ext cx="71262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나눔스퀘어OTF" pitchFamily="34" charset="-127"/>
                <a:ea typeface="나눔스퀘어OTF" pitchFamily="34" charset="-127"/>
                <a:cs typeface="Arial" pitchFamily="34" charset="0"/>
              </a:rPr>
              <a:t>Conversational Platform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나눔스퀘어OTF" pitchFamily="34" charset="-127"/>
              <a:ea typeface="나눔스퀘어OTF" pitchFamily="34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524" y="1771228"/>
            <a:ext cx="4024360" cy="2448272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794524" y="4561538"/>
            <a:ext cx="3694165" cy="82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‘</a:t>
            </a:r>
            <a:r>
              <a:rPr lang="ko-KR" altLang="en-US" sz="2000" noProof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대화형 스마트 </a:t>
            </a:r>
            <a:r>
              <a:rPr lang="ko-KR" altLang="en-US" sz="2000" noProof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더샵</a:t>
            </a:r>
            <a:r>
              <a:rPr lang="en-US" altLang="ko-KR" sz="2000" noProof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‘ </a:t>
            </a:r>
            <a:r>
              <a:rPr lang="ko-KR" altLang="en-US" sz="2000" noProof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아파트 </a:t>
            </a:r>
            <a:endParaRPr kumimoji="1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HE명품고딕B_U" panose="02020603020101020101" pitchFamily="18" charset="-127"/>
              <a:ea typeface="THE명품고딕B_U" panose="02020603020101020101" pitchFamily="18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75" y="1771228"/>
            <a:ext cx="3456384" cy="2448272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704116" y="4570748"/>
            <a:ext cx="3694165" cy="82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7" tIns="45708" rIns="91417" bIns="45708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HE명품고딕B_U" panose="02020603020101020101" pitchFamily="18" charset="-127"/>
                <a:ea typeface="THE명품고딕B_U" panose="02020603020101020101" pitchFamily="18" charset="-127"/>
                <a:cs typeface="Arial" pitchFamily="34" charset="0"/>
              </a:rPr>
              <a:t>말로 하는 대화형 </a:t>
            </a:r>
            <a:r>
              <a:rPr kumimoji="1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HE명품고딕B_U" panose="02020603020101020101" pitchFamily="18" charset="-127"/>
                <a:ea typeface="THE명품고딕B_U" panose="02020603020101020101" pitchFamily="18" charset="-127"/>
                <a:cs typeface="Arial" pitchFamily="34" charset="0"/>
              </a:rPr>
              <a:t>AI </a:t>
            </a:r>
            <a:r>
              <a:rPr kumimoji="1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HE명품고딕B_U" panose="02020603020101020101" pitchFamily="18" charset="-127"/>
                <a:ea typeface="THE명품고딕B_U" panose="02020603020101020101" pitchFamily="18" charset="-127"/>
                <a:cs typeface="Arial" pitchFamily="34" charset="0"/>
              </a:rPr>
              <a:t>내비</a:t>
            </a:r>
            <a:r>
              <a:rPr lang="ko-KR" altLang="en-US" sz="200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THE명품고딕B_U" panose="02020603020101020101" pitchFamily="18" charset="-127"/>
                <a:ea typeface="THE명품고딕B_U" panose="02020603020101020101" pitchFamily="18" charset="-127"/>
              </a:rPr>
              <a:t>게이션</a:t>
            </a:r>
            <a:endParaRPr kumimoji="1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HE명품고딕B_U" panose="02020603020101020101" pitchFamily="18" charset="-127"/>
              <a:ea typeface="THE명품고딕B_U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Page 1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MasterPage 1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asterPage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Page 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Page 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Page 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Page 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Page 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Page 4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MasterPage 4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asterPage 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Page 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Page 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Page 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Page 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Page 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Page 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141</Words>
  <Application>Microsoft Office PowerPoint</Application>
  <PresentationFormat>사용자 지정</PresentationFormat>
  <Paragraphs>54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나눔스퀘어OTF Bold</vt:lpstr>
      <vt:lpstr>맑은 고딕</vt:lpstr>
      <vt:lpstr>THE명품고딕B_U</vt:lpstr>
      <vt:lpstr>Arial</vt:lpstr>
      <vt:lpstr>나눔스퀘어OTF</vt:lpstr>
      <vt:lpstr>THE명품고딕M</vt:lpstr>
      <vt:lpstr>굴림</vt:lpstr>
      <vt:lpstr>MasterPage 1</vt:lpstr>
      <vt:lpstr>MasterPage 4</vt:lpstr>
      <vt:lpstr>Conversational Platform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creator>Administrator</dc:creator>
  <cp:lastModifiedBy>김유진</cp:lastModifiedBy>
  <cp:revision>29</cp:revision>
  <dcterms:created xsi:type="dcterms:W3CDTF">2016-02-03T01:40:02Z</dcterms:created>
  <dcterms:modified xsi:type="dcterms:W3CDTF">2018-03-27T17:39:58Z</dcterms:modified>
</cp:coreProperties>
</file>